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9" r:id="rId1"/>
    <p:sldMasterId id="2147483660" r:id="rId2"/>
  </p:sldMasterIdLst>
  <p:notesMasterIdLst>
    <p:notesMasterId r:id="rId34"/>
  </p:notesMasterIdLst>
  <p:sldIdLst>
    <p:sldId id="256" r:id="rId3"/>
    <p:sldId id="292" r:id="rId4"/>
    <p:sldId id="257" r:id="rId5"/>
    <p:sldId id="258" r:id="rId6"/>
    <p:sldId id="262" r:id="rId7"/>
    <p:sldId id="297" r:id="rId8"/>
    <p:sldId id="267" r:id="rId9"/>
    <p:sldId id="268" r:id="rId10"/>
    <p:sldId id="307" r:id="rId11"/>
    <p:sldId id="269" r:id="rId12"/>
    <p:sldId id="302" r:id="rId13"/>
    <p:sldId id="303" r:id="rId14"/>
    <p:sldId id="304" r:id="rId15"/>
    <p:sldId id="270" r:id="rId16"/>
    <p:sldId id="298" r:id="rId17"/>
    <p:sldId id="299" r:id="rId18"/>
    <p:sldId id="300" r:id="rId19"/>
    <p:sldId id="301" r:id="rId20"/>
    <p:sldId id="305" r:id="rId21"/>
    <p:sldId id="306" r:id="rId22"/>
    <p:sldId id="272" r:id="rId23"/>
    <p:sldId id="286" r:id="rId24"/>
    <p:sldId id="294" r:id="rId25"/>
    <p:sldId id="287" r:id="rId26"/>
    <p:sldId id="289" r:id="rId27"/>
    <p:sldId id="291" r:id="rId28"/>
    <p:sldId id="293" r:id="rId29"/>
    <p:sldId id="279" r:id="rId30"/>
    <p:sldId id="295" r:id="rId31"/>
    <p:sldId id="296" r:id="rId32"/>
    <p:sldId id="281" r:id="rId33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000C"/>
    <a:srgbClr val="0E6E6D"/>
    <a:srgbClr val="344175"/>
    <a:srgbClr val="0B5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/>
    <p:restoredTop sz="94674"/>
  </p:normalViewPr>
  <p:slideViewPr>
    <p:cSldViewPr snapToGrid="0" snapToObjects="1">
      <p:cViewPr varScale="1">
        <p:scale>
          <a:sx n="77" d="100"/>
          <a:sy n="77" d="100"/>
        </p:scale>
        <p:origin x="-12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08095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800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242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Ethan</a:t>
            </a:r>
            <a:r>
              <a:rPr lang="en-US" sz="1466" baseline="0" dirty="0" smtClean="0"/>
              <a:t> and Brandon are both instances of class Human.</a:t>
            </a:r>
          </a:p>
          <a:p>
            <a:pPr>
              <a:spcBef>
                <a:spcPts val="0"/>
              </a:spcBef>
              <a:buNone/>
            </a:pPr>
            <a:endParaRPr lang="en-US" sz="1466" baseline="0" dirty="0" smtClean="0"/>
          </a:p>
          <a:p>
            <a:pPr>
              <a:spcBef>
                <a:spcPts val="0"/>
              </a:spcBef>
              <a:buNone/>
            </a:pPr>
            <a:r>
              <a:rPr lang="en-US" sz="1466" baseline="0" dirty="0" smtClean="0"/>
              <a:t>It’s a way of organizing and understanding the relationships among groups of things.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057811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8437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Classes are the abstract</a:t>
            </a:r>
            <a:r>
              <a:rPr lang="en-US" baseline="0" dirty="0" smtClean="0"/>
              <a:t> template.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Instances are single units. Have all the behaviors of a class.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5020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defaults! Also</a:t>
            </a:r>
            <a:r>
              <a:rPr lang="en-US" baseline="0" dirty="0" smtClean="0"/>
              <a:t> note the different instances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1942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431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Classes are the abstract</a:t>
            </a:r>
            <a:r>
              <a:rPr lang="en-US" baseline="0" dirty="0" smtClean="0"/>
              <a:t> template.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Instances are single units. Have all the behaviors of a class.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1994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Classes are the abstract</a:t>
            </a:r>
            <a:r>
              <a:rPr lang="en-US" baseline="0" dirty="0" smtClean="0"/>
              <a:t> template.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Instances are single units. Have all the behaviors of a class.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31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Review of instances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682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66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931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070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581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67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96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372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856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978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497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090204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222295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41530878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222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902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495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381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Coffee</a:t>
            </a:r>
            <a:r>
              <a:rPr lang="en-US" baseline="0" dirty="0" smtClean="0"/>
              <a:t> class with nothing in it.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7509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Initialize class is</a:t>
            </a:r>
            <a:r>
              <a:rPr lang="en-US" baseline="0" dirty="0" smtClean="0"/>
              <a:t> what happens when something new is made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746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46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Regular"/>
                <a:ea typeface="Open Sans"/>
                <a:cs typeface="Yanone Kaffeesatz Regular"/>
              </a:rPr>
              <a:t>Programming Concepts III</a:t>
            </a:r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600" dirty="0" smtClean="0">
                <a:latin typeface="Open Sans"/>
                <a:cs typeface="Open Sans"/>
              </a:rPr>
              <a:t>HILT </a:t>
            </a:r>
            <a:r>
              <a:rPr lang="en" sz="3600" dirty="0" smtClean="0">
                <a:latin typeface="Open Sans"/>
                <a:cs typeface="Open Sans"/>
              </a:rPr>
              <a:t>201</a:t>
            </a:r>
            <a:r>
              <a:rPr lang="en-US" sz="3600" dirty="0"/>
              <a:t>9</a:t>
            </a:r>
            <a:endParaRPr lang="en" sz="3600" dirty="0">
              <a:latin typeface="Open Sans"/>
              <a:cs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Coffee Class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-US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__init__(self):</a:t>
            </a:r>
            <a:endParaRPr lang="en" sz="2400" dirty="0">
              <a:solidFill>
                <a:srgbClr val="84000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temperature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0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-US" sz="2400" dirty="0" smtClean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flavor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'sweet, smoky, </a:t>
            </a:r>
            <a:r>
              <a:rPr lang="en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Sumatran</a:t>
            </a:r>
            <a:r>
              <a:rPr lang="en-US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myCoffee = Coffe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e()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c.flavor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 sweet, smoky, Sumatran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c.temperature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 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Some attributes here!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2034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Classes</a:t>
            </a:r>
            <a:r>
              <a:rPr lang="en" sz="4266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and instances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274319" y="1280137"/>
            <a:ext cx="8668822" cy="500366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1" dirty="0">
                <a:solidFill>
                  <a:srgbClr val="7F7F7F"/>
                </a:solidFill>
                <a:sym typeface="Arial"/>
              </a:rPr>
              <a:t>Classes</a:t>
            </a:r>
            <a:r>
              <a:rPr lang="en" sz="2666" b="0" dirty="0">
                <a:solidFill>
                  <a:srgbClr val="7F7F7F"/>
                </a:solidFill>
                <a:sym typeface="Arial"/>
              </a:rPr>
              <a:t> </a:t>
            </a:r>
            <a:r>
              <a:rPr lang="en" sz="2666" b="0" dirty="0">
                <a:solidFill>
                  <a:srgbClr val="000000"/>
                </a:solidFill>
                <a:sym typeface="Arial"/>
              </a:rPr>
              <a:t>are </a:t>
            </a:r>
            <a:r>
              <a:rPr lang="en" sz="2666" b="1" dirty="0">
                <a:solidFill>
                  <a:srgbClr val="000000"/>
                </a:solidFill>
                <a:sym typeface="Arial"/>
              </a:rPr>
              <a:t>archetypes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1" dirty="0">
                <a:solidFill>
                  <a:schemeClr val="tx1">
                    <a:lumMod val="50000"/>
                    <a:lumOff val="50000"/>
                  </a:schemeClr>
                </a:solidFill>
                <a:sym typeface="Arial"/>
              </a:rPr>
              <a:t>Instances</a:t>
            </a:r>
            <a:r>
              <a:rPr lang="en" sz="2666" b="0" dirty="0">
                <a:solidFill>
                  <a:schemeClr val="tx1">
                    <a:lumMod val="50000"/>
                    <a:lumOff val="50000"/>
                  </a:schemeClr>
                </a:solidFill>
                <a:sym typeface="Arial"/>
              </a:rPr>
              <a:t> </a:t>
            </a:r>
            <a:r>
              <a:rPr lang="en" sz="2666" b="0" dirty="0">
                <a:solidFill>
                  <a:srgbClr val="000000"/>
                </a:solidFill>
                <a:sym typeface="Arial"/>
              </a:rPr>
              <a:t>are particular </a:t>
            </a:r>
            <a:r>
              <a:rPr lang="en" sz="2666" b="1" dirty="0">
                <a:solidFill>
                  <a:srgbClr val="000000"/>
                </a:solidFill>
                <a:sym typeface="Arial"/>
              </a:rPr>
              <a:t>objects</a:t>
            </a:r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800" y="2011680"/>
            <a:ext cx="2286000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381278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Class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Describes the generic characteristics of a single </a:t>
            </a:r>
            <a:r>
              <a:rPr lang="en" b="1" i="1" dirty="0">
                <a:solidFill>
                  <a:srgbClr val="7F7F7F"/>
                </a:solidFill>
              </a:rPr>
              <a:t>type</a:t>
            </a:r>
            <a:r>
              <a:rPr lang="en" dirty="0">
                <a:solidFill>
                  <a:srgbClr val="7F7F7F"/>
                </a:solidFill>
              </a:rPr>
              <a:t> </a:t>
            </a:r>
            <a:r>
              <a:rPr lang="en" dirty="0"/>
              <a:t>of an object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What things are of this type </a:t>
            </a:r>
            <a:r>
              <a:rPr lang="en" b="1" i="1" dirty="0">
                <a:solidFill>
                  <a:srgbClr val="7F7F7F"/>
                </a:solidFill>
              </a:rPr>
              <a:t>are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Dog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Vehicle</a:t>
            </a:r>
          </a:p>
          <a:p>
            <a:pPr marL="914400" lvl="1" indent="-3810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Baby</a:t>
            </a:r>
          </a:p>
        </p:txBody>
      </p:sp>
    </p:spTree>
    <p:extLst>
      <p:ext uri="{BB962C8B-B14F-4D97-AF65-F5344CB8AC3E}">
        <p14:creationId xmlns:p14="http://schemas.microsoft.com/office/powerpoint/2010/main" val="193569975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3361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Classes and Instances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5979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Classes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Template for an object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Describes state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Describes behavior</a:t>
            </a:r>
          </a:p>
          <a:p>
            <a:pPr marL="457200" lvl="0" indent="-3810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Used to create many instances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4294967295"/>
          </p:nvPr>
        </p:nvSpPr>
        <p:spPr>
          <a:xfrm>
            <a:off x="4696890" y="1600200"/>
            <a:ext cx="3989910" cy="49672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Instances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Discreet instantiation of a class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Shares behavior with other instances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66029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Coffee Class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61111"/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Clr>
                <a:srgbClr val="000000"/>
              </a:buClr>
              <a:buSzPct val="61111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-US" sz="1800" dirty="0" smtClean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__init__(self, 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flavor=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'bland'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Clr>
                <a:srgbClr val="000000"/>
              </a:buClr>
              <a:buSzPct val="61111"/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-US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self.t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emperature 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-US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flavor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flavor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s_coffee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Coffee(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80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'spicy'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ethans_coffee.temperature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80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ethans_coffee.flavor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 spicy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_coffee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Coffee(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90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brandons_coffee.temperature</a:t>
            </a:r>
          </a:p>
          <a:p>
            <a:pPr>
              <a:buClr>
                <a:srgbClr val="000000"/>
              </a:buClr>
              <a:buSzPct val="61111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90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brandons_coffee.flavor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spicy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endParaRPr lang="en-US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What happened</a:t>
            </a: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? How were we interacting with attributes?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Instance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 specific incarnation of a class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Rin Tin Tin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garbage truck</a:t>
            </a:r>
          </a:p>
          <a:p>
            <a:pPr marL="914400" lvl="1" indent="-3810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the neighbor's kid</a:t>
            </a:r>
          </a:p>
        </p:txBody>
      </p:sp>
    </p:spTree>
    <p:extLst>
      <p:ext uri="{BB962C8B-B14F-4D97-AF65-F5344CB8AC3E}">
        <p14:creationId xmlns:p14="http://schemas.microsoft.com/office/powerpoint/2010/main" val="60072326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3361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Classes and Instances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5979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Classes</a:t>
            </a: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sym typeface="Open Sans"/>
              </a:rPr>
              <a:t>Book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 smtClean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Author</a:t>
            </a: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4294967295"/>
          </p:nvPr>
        </p:nvSpPr>
        <p:spPr>
          <a:xfrm>
            <a:off x="4696890" y="1600200"/>
            <a:ext cx="3989910" cy="49672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Instances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Harry Potter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“Turn of the Screw”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Dune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-US" sz="24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JK Rowling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Henry James (yuck)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Frank Herbert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676019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3361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5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Classes Continued</a:t>
            </a:r>
            <a:br>
              <a:rPr lang="en-US" sz="25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</a:br>
            <a:r>
              <a:rPr lang="en-US" sz="2500" b="0" dirty="0" smtClean="0">
                <a:solidFill>
                  <a:schemeClr val="tx1"/>
                </a:solidFill>
                <a:latin typeface="Yanone Kaffeesatz Bold"/>
                <a:cs typeface="Yanone Kaffeesatz Bold"/>
                <a:sym typeface="Ubuntu"/>
              </a:rPr>
              <a:t>Objects have actions and attributes associated with them</a:t>
            </a:r>
            <a:endParaRPr lang="en" sz="2500" b="0" dirty="0">
              <a:solidFill>
                <a:schemeClr val="tx1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226448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ym typeface="Open Sans"/>
              </a:rPr>
              <a:t>Classes</a:t>
            </a:r>
            <a:endParaRPr lang="en" sz="2400" dirty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sym typeface="Open Sans"/>
              </a:rPr>
              <a:t>Harry Potter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 smtClean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2400" dirty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sym typeface="Open Sans"/>
              </a:rPr>
              <a:t>JK Rowling</a:t>
            </a:r>
            <a:endParaRPr lang="en" sz="2400" dirty="0">
              <a:sym typeface="Open Sans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4294967295"/>
          </p:nvPr>
        </p:nvSpPr>
        <p:spPr>
          <a:xfrm>
            <a:off x="2803545" y="1600612"/>
            <a:ext cx="2747402" cy="49672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latin typeface="Open Sans"/>
                <a:ea typeface="Open Sans"/>
                <a:cs typeface="Open Sans"/>
                <a:sym typeface="Open Sans"/>
              </a:rPr>
              <a:t>Actions</a:t>
            </a:r>
            <a:endParaRPr lang="en" sz="24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Read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Shelve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Open</a:t>
            </a:r>
            <a:endParaRPr lang="en-US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-US" sz="24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Write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Walk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Eat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Shape 73"/>
          <p:cNvSpPr txBox="1">
            <a:spLocks/>
          </p:cNvSpPr>
          <p:nvPr/>
        </p:nvSpPr>
        <p:spPr>
          <a:xfrm>
            <a:off x="5632807" y="1600200"/>
            <a:ext cx="3134677" cy="4967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Attributes</a:t>
            </a:r>
            <a:endParaRPr lang="en" sz="24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Length</a:t>
            </a: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Genre</a:t>
            </a: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Title</a:t>
            </a:r>
          </a:p>
          <a:p>
            <a:pPr marL="457200" indent="-419100">
              <a:spcBef>
                <a:spcPts val="0"/>
              </a:spcBef>
              <a:buSzPct val="125000"/>
            </a:pPr>
            <a:endParaRPr lang="en-US" sz="24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19100">
              <a:spcBef>
                <a:spcPts val="0"/>
              </a:spcBef>
              <a:buSzPct val="125000"/>
            </a:pPr>
            <a:endParaRPr lang="en" sz="24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Height</a:t>
            </a: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Age</a:t>
            </a: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Cool?</a:t>
            </a:r>
          </a:p>
          <a:p>
            <a:pPr marL="457200" indent="-419100">
              <a:spcBef>
                <a:spcPts val="0"/>
              </a:spcBef>
              <a:buSzPct val="125000"/>
            </a:pP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238879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Coffee Class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61111"/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Clr>
                <a:srgbClr val="000000"/>
              </a:buClr>
              <a:buSzPct val="61111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-US" sz="1800" dirty="0" smtClean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__init__(self, 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flavor=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'bland'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Clr>
                <a:srgbClr val="000000"/>
              </a:buClr>
              <a:buSzPct val="61111"/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-US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self.t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emperature 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-US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flavor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flavor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s_coffee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Coffee(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80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'spicy'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ethans_coffee.temperature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80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ethans_coffee.flavor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 spicy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_coffee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Coffee(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90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brandons_coffee.temperature</a:t>
            </a:r>
          </a:p>
          <a:p>
            <a:pPr>
              <a:buClr>
                <a:srgbClr val="000000"/>
              </a:buClr>
              <a:buSzPct val="61111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90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brandons_coffee.flavor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spicy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endParaRPr lang="en-US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What happened</a:t>
            </a: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? How were we interacting with attributes?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4285055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Defines a behavioral characteristic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What the things of the class's type </a:t>
            </a:r>
            <a:r>
              <a:rPr lang="en" b="1" i="1" dirty="0">
                <a:solidFill>
                  <a:srgbClr val="666666"/>
                </a:solidFill>
              </a:rPr>
              <a:t>do</a:t>
            </a:r>
            <a:r>
              <a:rPr lang="en" dirty="0"/>
              <a:t>.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Chase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Drive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Talk</a:t>
            </a:r>
          </a:p>
          <a:p>
            <a:pPr marL="4572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The "verbs"</a:t>
            </a:r>
          </a:p>
        </p:txBody>
      </p:sp>
    </p:spTree>
    <p:extLst>
      <p:ext uri="{BB962C8B-B14F-4D97-AF65-F5344CB8AC3E}">
        <p14:creationId xmlns:p14="http://schemas.microsoft.com/office/powerpoint/2010/main" val="132823682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 Chaining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Do a series of tasks in order (</a:t>
            </a:r>
            <a:r>
              <a:rPr lang="en-US" dirty="0">
                <a:sym typeface="Open Sans"/>
              </a:rPr>
              <a:t>inside to out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task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_three(</a:t>
            </a: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ask_one(data).task_two)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Open Sans"/>
                <a:ea typeface="Open Sans"/>
                <a:cs typeface="Open Sans"/>
                <a:sym typeface="Open Sans"/>
              </a:rPr>
              <a:t>First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task.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one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 executes, then 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result.try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two</a:t>
            </a:r>
            <a:endParaRPr lang="en" sz="24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11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1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task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_three(</a:t>
            </a:r>
            <a:r>
              <a:rPr lang="en" b="1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</a:t>
            </a:r>
            <a:r>
              <a:rPr lang="en-US" b="1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ask_one(data).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task_two)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task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_three(</a:t>
            </a:r>
            <a:r>
              <a:rPr lang="en-US" b="1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.task_two)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task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_three(</a:t>
            </a:r>
            <a:r>
              <a:rPr lang="en-US" b="1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b="1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5955607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Defined within a </a:t>
            </a:r>
            <a:r>
              <a:rPr lang="en" sz="2400" b="1" i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class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Store instructions to execute on </a:t>
            </a:r>
            <a:r>
              <a:rPr lang="en" sz="2400" b="1" i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attributes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keyword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def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starts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" sz="2400" b="1" i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method</a:t>
            </a:r>
            <a:r>
              <a:rPr lang="en-US" sz="2400" dirty="0">
                <a:solidFill>
                  <a:srgbClr val="000000"/>
                </a:solidFill>
                <a:sym typeface="Open Sans"/>
              </a:rPr>
              <a:t>, tabbing closes it</a:t>
            </a:r>
            <a:endParaRPr lang="en" sz="2400" b="1" i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Every method evaluates to something</a:t>
            </a:r>
          </a:p>
          <a:p>
            <a:pPr marL="914400" lvl="1" indent="-3810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return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keyword 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required (unless we don't want anything back)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# or """a_comment"""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at the beginning of a to write a </a:t>
            </a:r>
            <a:r>
              <a:rPr lang="en" sz="2400" b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comment</a:t>
            </a:r>
            <a:r>
              <a:rPr lang="en" sz="24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 dirty="0">
                <a:solidFill>
                  <a:srgbClr val="000000"/>
                </a:solidFill>
                <a:sym typeface="Open Sans"/>
              </a:rPr>
              <a:t>(</a:t>
            </a:r>
            <a:r>
              <a:rPr lang="en-US" sz="2400" dirty="0">
                <a:solidFill>
                  <a:srgbClr val="000000"/>
                </a:solidFill>
                <a:sym typeface="Open Sans"/>
              </a:rPr>
              <a:t>Python </a:t>
            </a:r>
            <a:r>
              <a:rPr lang="en" sz="2400" dirty="0">
                <a:solidFill>
                  <a:srgbClr val="000000"/>
                </a:solidFill>
                <a:sym typeface="Open Sans"/>
              </a:rPr>
              <a:t>will ignore everything on the line </a:t>
            </a:r>
            <a:r>
              <a:rPr lang="en-US" sz="2400" dirty="0">
                <a:solidFill>
                  <a:srgbClr val="000000"/>
                </a:solidFill>
                <a:sym typeface="Open Sans"/>
              </a:rPr>
              <a:t>a</a:t>
            </a:r>
            <a:r>
              <a:rPr lang="en" sz="2400" dirty="0">
                <a:solidFill>
                  <a:srgbClr val="000000"/>
                </a:solidFill>
                <a:sym typeface="Open Sans"/>
              </a:rPr>
              <a:t>fter the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#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24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Similar to functions, which we worked with already!</a:t>
            </a:r>
          </a:p>
        </p:txBody>
      </p:sp>
    </p:spTree>
    <p:extLst>
      <p:ext uri="{BB962C8B-B14F-4D97-AF65-F5344CB8AC3E}">
        <p14:creationId xmlns:p14="http://schemas.microsoft.com/office/powerpoint/2010/main" val="344930349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Manipulating Values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within our Coffee class</a:t>
            </a:r>
          </a:p>
          <a:p>
            <a:pPr lvl="0" rtl="0">
              <a:spcBef>
                <a:spcPts val="0"/>
              </a:spcBef>
              <a:buNone/>
            </a:pPr>
            <a:endParaRPr lang="en-US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-US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change_temp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self,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temp)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temperature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temp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offee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Coffee()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brandons_coffee.change_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temp(120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myCoffee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.</a:t>
            </a:r>
            <a:r>
              <a:rPr lang="en-US" sz="24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temperature)</a:t>
            </a:r>
          </a:p>
          <a:p>
            <a:pPr lvl="0" rtl="0">
              <a:spcBef>
                <a:spcPts val="0"/>
              </a:spcBef>
              <a:buNone/>
            </a:pPr>
            <a:endParaRPr lang="en-US" sz="2400" dirty="0" err="1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What is the scope of temp? of self.temperature?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Existential Tests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within our coffee class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is_hot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</a:t>
            </a: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erature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&gt; </a:t>
            </a:r>
            <a:r>
              <a:rPr lang="en" sz="20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160</a:t>
            </a:r>
            <a:r>
              <a:rPr lang="en-US" sz="20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0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return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rue</a:t>
            </a:r>
          </a:p>
        </p:txBody>
      </p:sp>
    </p:spTree>
    <p:extLst>
      <p:ext uri="{BB962C8B-B14F-4D97-AF65-F5344CB8AC3E}">
        <p14:creationId xmlns:p14="http://schemas.microsoft.com/office/powerpoint/2010/main" val="146288308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Parentheses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000"/>
              <a:t>class Person:</a:t>
            </a:r>
          </a:p>
          <a:p>
            <a:pPr>
              <a:buNone/>
            </a:pPr>
            <a:r>
              <a:rPr lang="en-US" sz="2000"/>
              <a:t> 	def __init__(self, first_name, last_name):</a:t>
            </a:r>
          </a:p>
          <a:p>
            <a:pPr>
              <a:buNone/>
            </a:pPr>
            <a:r>
              <a:rPr lang="en-US" sz="2000"/>
              <a:t>    		self.first = first_name</a:t>
            </a:r>
          </a:p>
          <a:p>
            <a:pPr>
              <a:buNone/>
            </a:pPr>
            <a:r>
              <a:rPr lang="en-US" sz="2000"/>
              <a:t>    		self.last = last_name</a:t>
            </a:r>
          </a:p>
          <a:p>
            <a:pPr>
              <a:buNone/>
            </a:pPr>
            <a:r>
              <a:rPr lang="en-US" sz="2000"/>
              <a:t>  	def speak(self):</a:t>
            </a:r>
          </a:p>
          <a:p>
            <a:pPr>
              <a:buNone/>
            </a:pPr>
            <a:r>
              <a:rPr lang="en-US" sz="2000"/>
              <a:t>    		print("My name is " + self.first + "" + self.last)</a:t>
            </a:r>
          </a:p>
          <a:p>
            <a:pPr>
              <a:buNone/>
            </a:pPr>
            <a:r>
              <a:rPr lang="en-US" sz="2000"/>
              <a:t/>
            </a:r>
            <a:br>
              <a:rPr lang="en-US" sz="2000"/>
            </a:br>
            <a:endParaRPr lang="en-US" sz="2000"/>
          </a:p>
          <a:p>
            <a:pPr>
              <a:buNone/>
            </a:pPr>
            <a:r>
              <a:rPr lang="en-US" sz="2000"/>
              <a:t>me = Person("Brandon", "Walsh")</a:t>
            </a:r>
          </a:p>
          <a:p>
            <a:pPr>
              <a:buNone/>
            </a:pPr>
            <a:r>
              <a:rPr lang="en-US" sz="2000"/>
              <a:t>you = Person("Ethan", "Reed")</a:t>
            </a:r>
          </a:p>
          <a:p>
            <a:pPr>
              <a:buNone/>
            </a:pPr>
            <a:r>
              <a:rPr lang="en-US" sz="2000"/>
              <a:t/>
            </a:r>
            <a:br>
              <a:rPr lang="en-US" sz="2000"/>
            </a:br>
            <a:endParaRPr lang="en-US" sz="2000"/>
          </a:p>
          <a:p>
            <a:pPr>
              <a:buNone/>
            </a:pPr>
            <a:r>
              <a:rPr lang="en-US" sz="2000"/>
              <a:t>me.speak &lt;= does not work</a:t>
            </a:r>
          </a:p>
          <a:p>
            <a:pPr>
              <a:buNone/>
            </a:pPr>
            <a:r>
              <a:rPr lang="en-US" sz="2000"/>
              <a:t>you.speak() &lt;= works</a:t>
            </a:r>
          </a:p>
          <a:p>
            <a:pPr>
              <a:buNone/>
            </a:pPr>
            <a:endParaRPr lang="en-US" sz="2000"/>
          </a:p>
          <a:p>
            <a:pPr>
              <a:buNone/>
            </a:pPr>
            <a:r>
              <a:rPr lang="en-US" sz="2000"/>
              <a:t>attributes do not need parens. methods do.</a:t>
            </a:r>
          </a:p>
        </p:txBody>
      </p:sp>
    </p:spTree>
    <p:extLst>
      <p:ext uri="{BB962C8B-B14F-4D97-AF65-F5344CB8AC3E}">
        <p14:creationId xmlns:p14="http://schemas.microsoft.com/office/powerpoint/2010/main" val="10763723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Why do this?</a:t>
            </a:r>
            <a:b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</a:br>
            <a: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Simplicity and Organization</a:t>
            </a:r>
            <a:endParaRPr lang="en" sz="3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Person: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__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init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__(self,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first_name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last_name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self.first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first_name</a:t>
            </a: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self.last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last_name</a:t>
            </a: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speak(self):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print('My name is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self.first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+ </a:t>
            </a: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self.last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 = Person('Brandon', 'Walsh')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 = Person('Ethan', 'Reed')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me.speak</a:t>
            </a: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you.speak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7804074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159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Could have been…</a:t>
            </a:r>
            <a:endParaRPr lang="en" sz="3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me_first_name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'Brandon'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me_last_name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'Walsh'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print('My name is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me_first_name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+ '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me_last_name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you_first_name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'Ethan'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you_last_name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'Reed'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print('My </a:t>
            </a: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is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+ '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But notice :</a:t>
            </a:r>
          </a:p>
          <a:p>
            <a:pPr marL="1322388" lvl="0" indent="-407988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The variables and the print statement aren't connected, even though those concepts are all related</a:t>
            </a: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How much code we have to retype each time.</a:t>
            </a:r>
          </a:p>
          <a:p>
            <a:pPr lvl="0">
              <a:buNone/>
            </a:pP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How the code is more confusing.</a:t>
            </a:r>
          </a:p>
          <a:p>
            <a:pPr marL="1376363" lvl="0" indent="-461963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it breaks, it will only give a line number. A class would also give us a method </a:t>
            </a:r>
            <a:r>
              <a:rPr lang="mr-IN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–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useful for saying "oh the speak function is broken!"</a:t>
            </a:r>
          </a:p>
          <a:p>
            <a:pPr lvl="0">
              <a:buNone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019737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159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Ways I have used classes recently…</a:t>
            </a:r>
            <a:endParaRPr lang="en" sz="3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read in all text files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make a </a:t>
            </a:r>
            <a:r>
              <a:rPr lang="en-US" sz="1500" b="1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Text() object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from each, which has a title, date, author, genre, vocabulary list</a:t>
            </a: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3. from all those </a:t>
            </a:r>
            <a:r>
              <a:rPr lang="en-US" sz="1500" b="1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Text() objects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combine them into one big </a:t>
            </a:r>
            <a:r>
              <a:rPr lang="en-US" sz="1500" b="1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Corpus() object</a:t>
            </a: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4. This gives me organize certain text level functions like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text.tokenize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(), which splits things into words, from corpus level functions </a:t>
            </a:r>
            <a:r>
              <a:rPr lang="mr-IN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–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corpus.topic_model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() or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corpus.visualize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().</a:t>
            </a:r>
          </a:p>
          <a:p>
            <a:pPr lvl="0">
              <a:buNone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When working at scale they make things much easier to grasp.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230670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159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In the wild…</a:t>
            </a:r>
            <a:endParaRPr lang="en" sz="3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from bs4 import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BeautifulSoup</a:t>
            </a: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soup =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BeautifulSoup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some_HTML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soup.text</a:t>
            </a: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("4")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8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indent="-342900">
              <a:buClrTx/>
              <a:buSzTx/>
              <a:defRPr/>
            </a:pPr>
            <a:r>
              <a:rPr lang="en-US" sz="18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BeautifulSoup</a:t>
            </a: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is an object someone else made.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endParaRPr lang="en-US" sz="18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indent="-342900">
              <a:buClrTx/>
              <a:buSzTx/>
              <a:defRPr/>
            </a:pP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 has certain attributes we can get (all the text on a web page). </a:t>
            </a:r>
          </a:p>
          <a:p>
            <a:pPr marL="342900" indent="-342900">
              <a:buClrTx/>
              <a:buSzTx/>
              <a:defRPr/>
            </a:pP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We can also do certain things to it (like pull out all the links). </a:t>
            </a:r>
          </a:p>
          <a:p>
            <a:pPr marL="342900" indent="-342900">
              <a:buClrTx/>
              <a:buSzTx/>
              <a:defRPr/>
            </a:pP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We construct a beautiful soup object by giving it something it needs to build up the object.</a:t>
            </a:r>
          </a:p>
        </p:txBody>
      </p:sp>
    </p:spTree>
    <p:extLst>
      <p:ext uri="{BB962C8B-B14F-4D97-AF65-F5344CB8AC3E}">
        <p14:creationId xmlns:p14="http://schemas.microsoft.com/office/powerpoint/2010/main" val="156863585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8650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Documentation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Explain what the code is intended to do</a:t>
            </a:r>
          </a:p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Reminders to yourself on what it does</a:t>
            </a:r>
          </a:p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you can't explain it easily, rewrite the code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8650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200" b="1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endParaRPr lang="en" sz="7200" b="1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Write a </a:t>
            </a:r>
            <a:r>
              <a:rPr lang="en-US" dirty="0" smtClean="0">
                <a:sym typeface="Open Sans"/>
              </a:rPr>
              <a:t>Dog class.</a:t>
            </a:r>
          </a:p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Give it three methods.</a:t>
            </a:r>
          </a:p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dirty="0" smtClean="0">
                <a:sym typeface="Open Sans"/>
              </a:rPr>
              <a:t> Give it three attributes.</a:t>
            </a:r>
            <a:endParaRPr lang="en-US" dirty="0">
              <a:sym typeface="Open Sans"/>
            </a:endParaRPr>
          </a:p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dirty="0">
                <a:sym typeface="Open Sans"/>
              </a:rPr>
              <a:t> </a:t>
            </a:r>
            <a:r>
              <a:rPr lang="en-US" dirty="0" smtClean="0">
                <a:sym typeface="Open Sans"/>
              </a:rPr>
              <a:t>Share with your neighbor</a:t>
            </a:r>
          </a:p>
        </p:txBody>
      </p:sp>
    </p:spTree>
    <p:extLst>
      <p:ext uri="{BB962C8B-B14F-4D97-AF65-F5344CB8AC3E}">
        <p14:creationId xmlns:p14="http://schemas.microsoft.com/office/powerpoint/2010/main" val="75445386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188721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ea typeface="Open Sans"/>
                <a:cs typeface="Yanone Kaffeesatz Bold"/>
                <a:sym typeface="Ubuntu"/>
              </a:rPr>
              <a:t>What is OOP?</a:t>
            </a:r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274319" y="1463040"/>
            <a:ext cx="7134210" cy="499182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dirty="0" smtClean="0"/>
              <a:t>A way of thinking about the world and of organizing your code for efficiency.</a:t>
            </a:r>
            <a:endParaRPr lang="en-US" sz="2666" dirty="0" smtClean="0">
              <a:solidFill>
                <a:srgbClr val="000000"/>
              </a:solidFill>
              <a:sym typeface="Arial"/>
            </a:endParaRPr>
          </a:p>
          <a:p>
            <a:pPr marL="381000" marR="0" lvl="0" indent="-220133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 smtClean="0">
                <a:solidFill>
                  <a:srgbClr val="000000"/>
                </a:solidFill>
                <a:sym typeface="Arial"/>
              </a:rPr>
              <a:t>Objects </a:t>
            </a:r>
            <a:r>
              <a:rPr lang="en" sz="2666" dirty="0">
                <a:solidFill>
                  <a:srgbClr val="000000"/>
                </a:solidFill>
                <a:sym typeface="Arial"/>
              </a:rPr>
              <a:t>are complex entities (which we sometimes call "data structures") with qualities and abilities.</a:t>
            </a:r>
          </a:p>
          <a:p>
            <a:pPr marL="381000" marR="0" lvl="0" indent="-220133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In an object-oriented programming language, we work with complex objects rather than simple "primitives" like numbers and </a:t>
            </a:r>
            <a:r>
              <a:rPr lang="en-US" sz="2666" dirty="0" smtClean="0">
                <a:solidFill>
                  <a:srgbClr val="000000"/>
                </a:solidFill>
                <a:sym typeface="Arial"/>
              </a:rPr>
              <a:t>strings</a:t>
            </a:r>
            <a:r>
              <a:rPr lang="en" sz="2666" dirty="0" smtClean="0">
                <a:solidFill>
                  <a:srgbClr val="000000"/>
                </a:solidFill>
                <a:sym typeface="Arial"/>
              </a:rPr>
              <a:t>.</a:t>
            </a:r>
            <a:endParaRPr lang="en" sz="2666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17" y="-15169"/>
            <a:ext cx="6103349" cy="68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73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77196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Object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Orientation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6305399" cy="492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(Nearly) Everything is an Object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Objects "communicate" by sending and receiving messages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Objects have their own memory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Every object is an instance of a class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600" y="1557462"/>
            <a:ext cx="20955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/>
        </p:nvSpPr>
        <p:spPr>
          <a:xfrm>
            <a:off x="7389775" y="4233987"/>
            <a:ext cx="938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latin typeface="Ubuntu"/>
                <a:ea typeface="Open Sans"/>
                <a:cs typeface="Ubuntu"/>
              </a:rPr>
              <a:t>Alan Kay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6427577" y="4674225"/>
            <a:ext cx="2913373" cy="145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Ubuntu"/>
                <a:ea typeface="Open Sans"/>
                <a:cs typeface="Ubuntu"/>
              </a:rPr>
              <a:t>Object-oriented Programming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Ubuntu"/>
                <a:ea typeface="Open Sans"/>
                <a:cs typeface="Ubuntu"/>
              </a:rPr>
              <a:t>Graphical User Interface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Ubuntu"/>
                <a:ea typeface="Open Sans"/>
                <a:cs typeface="Ubuntu"/>
              </a:rPr>
              <a:t>3D Graphics</a:t>
            </a:r>
          </a:p>
          <a:p>
            <a:pPr>
              <a:spcBef>
                <a:spcPts val="0"/>
              </a:spcBef>
              <a:buNone/>
            </a:pPr>
            <a:r>
              <a:rPr lang="en" dirty="0">
                <a:latin typeface="Ubuntu"/>
                <a:ea typeface="Open Sans"/>
                <a:cs typeface="Ubuntu"/>
              </a:rPr>
              <a:t>ARPANET (what became the Internet)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Object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1344150"/>
            <a:ext cx="5212499" cy="531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Take this </a:t>
            </a:r>
            <a:r>
              <a:rPr lang="en" sz="24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cat…</a:t>
            </a:r>
            <a:endParaRPr lang="en-US" sz="2400" dirty="0" smtClean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It has qualities (</a:t>
            </a:r>
            <a:r>
              <a:rPr lang="en" sz="2400" b="1" i="1" dirty="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attributes</a:t>
            </a: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latin typeface="Open Sans"/>
                <a:ea typeface="Open Sans"/>
                <a:cs typeface="Open Sans"/>
                <a:sym typeface="Open Sans"/>
              </a:rPr>
              <a:t>sleepy</a:t>
            </a:r>
            <a:endParaRPr lang="en" sz="2400" b="1" dirty="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latin typeface="Open Sans"/>
                <a:ea typeface="Open Sans"/>
                <a:cs typeface="Open Sans"/>
                <a:sym typeface="Open Sans"/>
              </a:rPr>
              <a:t>evil?</a:t>
            </a:r>
            <a:endParaRPr lang="en" sz="2400" b="1" dirty="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latin typeface="Open Sans"/>
                <a:ea typeface="Open Sans"/>
                <a:cs typeface="Open Sans"/>
                <a:sym typeface="Open Sans"/>
              </a:rPr>
              <a:t>standoffish</a:t>
            </a:r>
            <a:endParaRPr lang="en" sz="2400" b="1" dirty="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And can do things (</a:t>
            </a:r>
            <a:r>
              <a:rPr lang="en" sz="2400" b="1" i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methods</a:t>
            </a: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Open Sans"/>
                <a:ea typeface="Open Sans"/>
                <a:cs typeface="Open Sans"/>
                <a:sym typeface="Open Sans"/>
              </a:rPr>
              <a:t>walk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Open Sans"/>
                <a:ea typeface="Open Sans"/>
                <a:cs typeface="Open Sans"/>
                <a:sym typeface="Open Sans"/>
              </a:rPr>
              <a:t>eat</a:t>
            </a: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Open Sans"/>
                <a:ea typeface="Open Sans"/>
                <a:cs typeface="Open Sans"/>
                <a:sym typeface="Open Sans"/>
              </a:rPr>
              <a:t>meow</a:t>
            </a:r>
          </a:p>
          <a:p>
            <a:pPr>
              <a:spcBef>
                <a:spcPts val="0"/>
              </a:spcBef>
              <a:buNone/>
            </a:pPr>
            <a:r>
              <a:rPr lang="en-US" sz="2400" b="1" dirty="0" smtClean="0">
                <a:latin typeface="Open Sans"/>
                <a:ea typeface="Open Sans"/>
                <a:cs typeface="Open Sans"/>
                <a:sym typeface="Open Sans"/>
              </a:rPr>
              <a:t>scream</a:t>
            </a:r>
          </a:p>
          <a:p>
            <a:pPr>
              <a:spcBef>
                <a:spcPts val="0"/>
              </a:spcBef>
              <a:buNone/>
            </a:pPr>
            <a:r>
              <a:rPr lang="en-US" sz="2400" b="1" dirty="0" smtClean="0">
                <a:sym typeface="Open Sans"/>
              </a:rPr>
              <a:t>yowl</a:t>
            </a:r>
            <a:endParaRPr lang="en" sz="2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 descr="IMG_12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90038" y="1463140"/>
            <a:ext cx="4974098" cy="37305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Object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1344150"/>
            <a:ext cx="5212499" cy="531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300" dirty="0">
                <a:sym typeface="Open Sans"/>
              </a:rPr>
              <a:t>Take this </a:t>
            </a:r>
            <a:r>
              <a:rPr lang="en-US" sz="2300" dirty="0" smtClean="0">
                <a:solidFill>
                  <a:schemeClr val="tx1"/>
                </a:solidFill>
                <a:sym typeface="Open Sans"/>
              </a:rPr>
              <a:t>Dog</a:t>
            </a:r>
            <a:r>
              <a:rPr lang="en" sz="2300" dirty="0" smtClean="0">
                <a:solidFill>
                  <a:schemeClr val="tx1"/>
                </a:solidFill>
                <a:sym typeface="Open Sans"/>
              </a:rPr>
              <a:t>…</a:t>
            </a:r>
            <a:endParaRPr lang="en-US" sz="2300" dirty="0" smtClean="0">
              <a:solidFill>
                <a:schemeClr val="tx1"/>
              </a:solidFill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lang="en" sz="2300" dirty="0">
              <a:solidFill>
                <a:schemeClr val="tx1"/>
              </a:solidFill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300" dirty="0" smtClean="0">
                <a:sym typeface="Open Sans"/>
              </a:rPr>
              <a:t>What are its </a:t>
            </a:r>
            <a:r>
              <a:rPr lang="en" sz="2300" dirty="0" smtClean="0">
                <a:sym typeface="Open Sans"/>
              </a:rPr>
              <a:t>qualities</a:t>
            </a:r>
            <a:r>
              <a:rPr lang="en-US" sz="2300" dirty="0" smtClean="0">
                <a:sym typeface="Open Sans"/>
              </a:rPr>
              <a:t>?</a:t>
            </a:r>
            <a:r>
              <a:rPr lang="en" sz="2300" dirty="0" smtClean="0">
                <a:sym typeface="Open Sans"/>
              </a:rPr>
              <a:t> </a:t>
            </a:r>
            <a:r>
              <a:rPr lang="en" sz="2300" dirty="0">
                <a:sym typeface="Open Sans"/>
              </a:rPr>
              <a:t>(</a:t>
            </a:r>
            <a:r>
              <a:rPr lang="en" sz="2300" b="1" i="1" dirty="0">
                <a:solidFill>
                  <a:srgbClr val="7F7F7F"/>
                </a:solidFill>
                <a:sym typeface="Open Sans"/>
              </a:rPr>
              <a:t>attributes</a:t>
            </a:r>
            <a:r>
              <a:rPr lang="en" sz="2300" dirty="0">
                <a:sym typeface="Open San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-US" sz="2300" dirty="0" smtClean="0"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lang="en-US" sz="2300" dirty="0"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lang="en-US" sz="2300" dirty="0" smtClean="0"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sz="2300" dirty="0"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300" dirty="0" smtClean="0">
                <a:sym typeface="Open Sans"/>
              </a:rPr>
              <a:t>What can it do?</a:t>
            </a:r>
            <a:r>
              <a:rPr lang="en" sz="2300" dirty="0" smtClean="0">
                <a:sym typeface="Open Sans"/>
              </a:rPr>
              <a:t> </a:t>
            </a:r>
            <a:r>
              <a:rPr lang="en" sz="2300" dirty="0">
                <a:sym typeface="Open Sans"/>
              </a:rPr>
              <a:t>(</a:t>
            </a:r>
            <a:r>
              <a:rPr lang="en" sz="2300" b="1" i="1" dirty="0">
                <a:solidFill>
                  <a:schemeClr val="bg2"/>
                </a:solidFill>
                <a:sym typeface="Open Sans"/>
              </a:rPr>
              <a:t>methods</a:t>
            </a:r>
            <a:r>
              <a:rPr lang="en" sz="2300" dirty="0" smtClean="0">
                <a:sym typeface="Open Sans"/>
              </a:rPr>
              <a:t>)</a:t>
            </a:r>
            <a:endParaRPr lang="en" sz="2300" dirty="0">
              <a:sym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740" y="1067730"/>
            <a:ext cx="3541906" cy="47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96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4495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Coffee Class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</a:t>
            </a:r>
            <a:r>
              <a:rPr lang="en" sz="2400" dirty="0">
                <a:solidFill>
                  <a:srgbClr val="344175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2400" dirty="0">
                <a:solidFill>
                  <a:srgbClr val="344175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400" dirty="0">
              <a:solidFill>
                <a:srgbClr val="344175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pass</a:t>
            </a: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c = </a:t>
            </a:r>
            <a:r>
              <a:rPr lang="en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#&lt;Coffee:0x007ffb1d0b6290&gt;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 nil</a:t>
            </a:r>
          </a:p>
          <a:p>
            <a:pPr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4495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Coffee Class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def </a:t>
            </a:r>
            <a:r>
              <a:rPr lang="en-US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__init__(self):</a:t>
            </a:r>
            <a:endParaRPr lang="en" sz="2400" dirty="0">
              <a:solidFill>
                <a:srgbClr val="84000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   </a:t>
            </a:r>
            <a:r>
              <a:rPr lang="en-US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 is created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")</a:t>
            </a:r>
            <a:endParaRPr lang="en" sz="24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c = </a:t>
            </a:r>
            <a:r>
              <a:rPr lang="en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is created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 #&lt;Coffee:0x007ffb1d09ba08&gt;</a:t>
            </a:r>
          </a:p>
          <a:p>
            <a:pPr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Variable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Defines </a:t>
            </a:r>
            <a:r>
              <a:rPr lang="en" b="1" i="1" dirty="0">
                <a:solidFill>
                  <a:schemeClr val="bg2"/>
                </a:solidFill>
              </a:rPr>
              <a:t>attribute</a:t>
            </a:r>
            <a:r>
              <a:rPr lang="en" dirty="0">
                <a:solidFill>
                  <a:schemeClr val="bg2"/>
                </a:solidFill>
              </a:rPr>
              <a:t> </a:t>
            </a:r>
            <a:r>
              <a:rPr lang="en" dirty="0"/>
              <a:t>characteristics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What things of the </a:t>
            </a:r>
            <a:r>
              <a:rPr lang="en" dirty="0" smtClean="0"/>
              <a:t>class’ </a:t>
            </a:r>
            <a:r>
              <a:rPr lang="en" dirty="0"/>
              <a:t>type </a:t>
            </a:r>
            <a:r>
              <a:rPr lang="en" b="1" i="1" dirty="0">
                <a:solidFill>
                  <a:srgbClr val="666666"/>
                </a:solidFill>
              </a:rPr>
              <a:t>have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Breed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Model Year</a:t>
            </a:r>
          </a:p>
          <a:p>
            <a:pPr marL="914400" lvl="1" indent="-3810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Favorite Ice Cream</a:t>
            </a:r>
          </a:p>
        </p:txBody>
      </p:sp>
    </p:spTree>
    <p:extLst>
      <p:ext uri="{BB962C8B-B14F-4D97-AF65-F5344CB8AC3E}">
        <p14:creationId xmlns:p14="http://schemas.microsoft.com/office/powerpoint/2010/main" val="418469987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1118</Words>
  <Application>Microsoft Macintosh PowerPoint</Application>
  <PresentationFormat>On-screen Show (4:3)</PresentationFormat>
  <Paragraphs>314</Paragraphs>
  <Slides>31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Custom Theme</vt:lpstr>
      <vt:lpstr>Custom Theme</vt:lpstr>
      <vt:lpstr>Programming Concepts III</vt:lpstr>
      <vt:lpstr>Method Chaining</vt:lpstr>
      <vt:lpstr>What is OOP?</vt:lpstr>
      <vt:lpstr>Object Orientation</vt:lpstr>
      <vt:lpstr>Object</vt:lpstr>
      <vt:lpstr>Object</vt:lpstr>
      <vt:lpstr>Coffee Class</vt:lpstr>
      <vt:lpstr>Coffee Class</vt:lpstr>
      <vt:lpstr>Variable</vt:lpstr>
      <vt:lpstr>Coffee Class</vt:lpstr>
      <vt:lpstr>Classes and instances</vt:lpstr>
      <vt:lpstr>Class</vt:lpstr>
      <vt:lpstr>Classes and Instances</vt:lpstr>
      <vt:lpstr>Coffee Class</vt:lpstr>
      <vt:lpstr>Instance</vt:lpstr>
      <vt:lpstr>Classes and Instances</vt:lpstr>
      <vt:lpstr>Classes Continued Objects have actions and attributes associated with them</vt:lpstr>
      <vt:lpstr>Coffee Class</vt:lpstr>
      <vt:lpstr>Methods</vt:lpstr>
      <vt:lpstr>Methods</vt:lpstr>
      <vt:lpstr>Manipulating Values</vt:lpstr>
      <vt:lpstr>Existential Tests</vt:lpstr>
      <vt:lpstr>Parentheses</vt:lpstr>
      <vt:lpstr>Why do this? Simplicity and Organization</vt:lpstr>
      <vt:lpstr>Could have been…</vt:lpstr>
      <vt:lpstr>Ways I have used classes recently…</vt:lpstr>
      <vt:lpstr>In the wild…</vt:lpstr>
      <vt:lpstr>Documentation</vt:lpstr>
      <vt:lpstr>Exercise</vt:lpstr>
      <vt:lpstr>PowerPoint Presentation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III</dc:title>
  <cp:lastModifiedBy>Brandon Walsh</cp:lastModifiedBy>
  <cp:revision>122</cp:revision>
  <dcterms:modified xsi:type="dcterms:W3CDTF">2019-06-05T11:19:27Z</dcterms:modified>
</cp:coreProperties>
</file>